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0" autoAdjust="0"/>
  </p:normalViewPr>
  <p:slideViewPr>
    <p:cSldViewPr>
      <p:cViewPr varScale="1">
        <p:scale>
          <a:sx n="85" d="100"/>
          <a:sy n="85" d="100"/>
        </p:scale>
        <p:origin x="-1122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8C503-D824-45D6-8444-32F2352B30B8}" type="datetimeFigureOut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92647-8D35-47D2-BAB6-6AADA3A827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0993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B4CB-7B98-4933-A8F7-8A7AF4347C22}" type="datetime1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FAA2-E894-4D66-9268-9EA92622DCAC}" type="datetime1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9D93-3927-4EF0-8099-EBDD1B3491CA}" type="datetime1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772400" cy="1143000"/>
          </a:xfrm>
        </p:spPr>
        <p:txBody>
          <a:bodyPr/>
          <a:lstStyle>
            <a:lvl1pPr algn="ctr">
              <a:defRPr baseline="0">
                <a:latin typeface="Times New Roman" pitchFamily="18" charset="0"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8261-760C-4A11-A564-7C284BBBA576}" type="datetime1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15D59C69-A882-44D5-8221-5A08C110A856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8928992" cy="5472608"/>
          </a:xfrm>
        </p:spPr>
        <p:txBody>
          <a:bodyPr vert="horz"/>
          <a:lstStyle>
            <a:lvl1pPr>
              <a:defRPr sz="2400" baseline="0">
                <a:latin typeface="Times New Roman" pitchFamily="18" charset="0"/>
                <a:ea typeface="標楷體" pitchFamily="65" charset="-120"/>
              </a:defRPr>
            </a:lvl1pPr>
            <a:lvl2pPr>
              <a:defRPr baseline="0">
                <a:latin typeface="Times New Roman" pitchFamily="18" charset="0"/>
                <a:ea typeface="標楷體" pitchFamily="65" charset="-120"/>
              </a:defRPr>
            </a:lvl2pPr>
            <a:lvl3pPr>
              <a:defRPr baseline="0">
                <a:latin typeface="Times New Roman" pitchFamily="18" charset="0"/>
                <a:ea typeface="標楷體" pitchFamily="65" charset="-120"/>
              </a:defRPr>
            </a:lvl3pPr>
            <a:lvl4pPr>
              <a:defRPr baseline="0">
                <a:latin typeface="Times New Roman" pitchFamily="18" charset="0"/>
                <a:ea typeface="標楷體" pitchFamily="65" charset="-120"/>
              </a:defRPr>
            </a:lvl4pPr>
            <a:lvl5pPr>
              <a:defRPr baseline="0">
                <a:latin typeface="Times New Roman" pitchFamily="18" charset="0"/>
                <a:ea typeface="標楷體" pitchFamily="65" charset="-120"/>
              </a:defRPr>
            </a:lvl5pPr>
          </a:lstStyle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116B-5914-4C0F-9336-FBDC2481420A}" type="datetime1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17D3-D0C9-4279-8E09-73681008FF33}" type="datetime1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D08E-2E95-48BB-937F-68DA285D4003}" type="datetime1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BCB-DE3A-4AA3-8FDB-02EAD39B9C04}" type="datetime1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38A3-76CF-4111-8245-F729785C77F6}" type="datetime1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BA8C-B158-49FD-AFF9-0BED282909CC}" type="datetime1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B77A-BCA1-4EEC-BD8E-94A67FED2876}" type="datetime1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5A37D86-46FE-4D6E-9026-75E31476513C}" type="datetime1">
              <a:rPr lang="zh-TW" altLang="en-US" smtClean="0"/>
              <a:t>2015/12/10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11760" y="4797152"/>
            <a:ext cx="6400800" cy="1912039"/>
          </a:xfrm>
        </p:spPr>
        <p:txBody>
          <a:bodyPr>
            <a:normAutofit/>
          </a:bodyPr>
          <a:lstStyle/>
          <a:p>
            <a:pPr algn="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姓名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許浩維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:M10421233</a:t>
            </a:r>
          </a:p>
          <a:p>
            <a:pPr algn="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指導老師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柳永青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老師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日期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:2015.12.10</a:t>
            </a:r>
          </a:p>
          <a:p>
            <a:pPr algn="r"/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505930"/>
            <a:ext cx="9144000" cy="1470025"/>
          </a:xfrm>
        </p:spPr>
        <p:txBody>
          <a:bodyPr>
            <a:noAutofit/>
          </a:bodyPr>
          <a:lstStyle/>
          <a:p>
            <a:r>
              <a:rPr lang="en-US" altLang="zh-TW" sz="2800" dirty="0"/>
              <a:t>In the eye of the beholder: 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A </a:t>
            </a:r>
            <a:r>
              <a:rPr lang="en-US" altLang="zh-TW" sz="2800" dirty="0"/>
              <a:t>simulator study of the impact of Google Glass on driving performance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07504" y="3501008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作者</a:t>
            </a:r>
            <a:r>
              <a:rPr lang="en-US" altLang="zh-TW" sz="24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r>
              <a:rPr lang="en-US" altLang="zh-TW" sz="24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Kristie L. Young, Amanda N. Stephens, Karen L. Stephan, </a:t>
            </a:r>
          </a:p>
          <a:p>
            <a:r>
              <a:rPr lang="en-US" altLang="zh-TW" sz="24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Geoffrey </a:t>
            </a:r>
            <a:r>
              <a:rPr lang="en-US" altLang="zh-TW" sz="24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W. Stuart </a:t>
            </a:r>
            <a:endParaRPr lang="zh-TW" altLang="en-US" sz="2400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4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-315416"/>
            <a:ext cx="7772400" cy="1143000"/>
          </a:xfrm>
        </p:spPr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107504" y="836712"/>
            <a:ext cx="8928992" cy="568863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配戴</a:t>
            </a:r>
            <a:r>
              <a:rPr lang="en-US" altLang="zh-TW" dirty="0" smtClean="0"/>
              <a:t>HMD </a:t>
            </a:r>
            <a:r>
              <a:rPr lang="zh-TW" altLang="en-US" dirty="0" smtClean="0"/>
              <a:t>在駕駛的過程帶來少量的益處，駕駛表現可能比操作手機來的差。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近年來</a:t>
            </a:r>
            <a:r>
              <a:rPr lang="zh-TW" altLang="en-US" dirty="0"/>
              <a:t>穿戴式產品增加，應要多加注意使用</a:t>
            </a:r>
            <a:r>
              <a:rPr lang="zh-TW" altLang="en-US" dirty="0" smtClean="0"/>
              <a:t>過程中分心</a:t>
            </a:r>
            <a:r>
              <a:rPr lang="zh-TW" altLang="en-US" dirty="0"/>
              <a:t>所帶來的危害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  <a:p>
            <a:r>
              <a:rPr lang="zh-TW" altLang="en-US" dirty="0" smtClean="0"/>
              <a:t>頭</a:t>
            </a:r>
            <a:r>
              <a:rPr lang="zh-TW" altLang="en-US" dirty="0"/>
              <a:t>戴式裝置本身可能造成視覺阻礙，遮蔽駕駛的視線而錯過一些指標使認知受到影響。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HMD</a:t>
            </a:r>
            <a:r>
              <a:rPr lang="zh-TW" altLang="en-US" dirty="0" smtClean="0"/>
              <a:t> 可以使人集中注意前面的場景，但無法跨越或分開他們的訊息來源。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駕駛同時接收兩個來源的訊息，會造成認知的干擾使駕駛表現變差。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59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2240868"/>
            <a:ext cx="784887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6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itchFamily="18" charset="0"/>
              </a:rPr>
              <a:t>A wealth of research exists on the usability of HMDs and how they impact </a:t>
            </a:r>
            <a:r>
              <a:rPr lang="en-US" altLang="zh-TW" dirty="0" smtClean="0">
                <a:latin typeface="Times New Roman" pitchFamily="18" charset="0"/>
              </a:rPr>
              <a:t>users' visual </a:t>
            </a:r>
            <a:r>
              <a:rPr lang="en-US" altLang="zh-TW" dirty="0" err="1">
                <a:latin typeface="Times New Roman" pitchFamily="18" charset="0"/>
              </a:rPr>
              <a:t>behaviour</a:t>
            </a:r>
            <a:r>
              <a:rPr lang="en-US" altLang="zh-TW" dirty="0">
                <a:latin typeface="Times New Roman" pitchFamily="18" charset="0"/>
              </a:rPr>
              <a:t> and cognitive load</a:t>
            </a:r>
            <a:r>
              <a:rPr lang="en-US" altLang="zh-TW" dirty="0" smtClean="0">
                <a:latin typeface="Times New Roman" pitchFamily="18" charset="0"/>
              </a:rPr>
              <a:t>.</a:t>
            </a:r>
            <a:br>
              <a:rPr lang="en-US" altLang="zh-TW" dirty="0" smtClean="0">
                <a:latin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</a:rPr>
              <a:t> </a:t>
            </a:r>
            <a:r>
              <a:rPr lang="de-DE" altLang="zh-TW" sz="2200" dirty="0">
                <a:solidFill>
                  <a:srgbClr val="0070C0"/>
                </a:solidFill>
                <a:latin typeface="Times New Roman" pitchFamily="18" charset="0"/>
              </a:rPr>
              <a:t>(Prinzel and Risser, 2004</a:t>
            </a:r>
            <a:r>
              <a:rPr lang="de-DE" altLang="zh-TW" sz="2200" dirty="0" smtClean="0">
                <a:solidFill>
                  <a:srgbClr val="0070C0"/>
                </a:solidFill>
                <a:latin typeface="Times New Roman" pitchFamily="18" charset="0"/>
              </a:rPr>
              <a:t>)</a:t>
            </a:r>
          </a:p>
          <a:p>
            <a:endParaRPr lang="de-DE" altLang="zh-TW" sz="2200" dirty="0">
              <a:solidFill>
                <a:srgbClr val="0070C0"/>
              </a:solidFill>
              <a:latin typeface="Times New Roman" pitchFamily="18" charset="0"/>
            </a:endParaRPr>
          </a:p>
          <a:p>
            <a:r>
              <a:rPr lang="en-US" altLang="zh-TW" dirty="0">
                <a:latin typeface="Times New Roman" pitchFamily="18" charset="0"/>
              </a:rPr>
              <a:t>An advantage of HMDs over traditional displays is that they make information easily accessible, reducing the amount of time users spend looking down to scan information or instruments.</a:t>
            </a:r>
            <a:br>
              <a:rPr lang="en-US" altLang="zh-TW" dirty="0">
                <a:latin typeface="Times New Roman" pitchFamily="18" charset="0"/>
              </a:rPr>
            </a:br>
            <a:r>
              <a:rPr lang="en-US" altLang="zh-TW" sz="2200" dirty="0" smtClean="0">
                <a:solidFill>
                  <a:srgbClr val="0070C0"/>
                </a:solidFill>
                <a:latin typeface="Times New Roman" pitchFamily="18" charset="0"/>
              </a:rPr>
              <a:t>(</a:t>
            </a:r>
            <a:r>
              <a:rPr lang="en-US" altLang="zh-TW" sz="2200" dirty="0" err="1" smtClean="0">
                <a:solidFill>
                  <a:srgbClr val="0070C0"/>
                </a:solidFill>
                <a:latin typeface="Times New Roman" pitchFamily="18" charset="0"/>
              </a:rPr>
              <a:t>Prinzel</a:t>
            </a:r>
            <a:r>
              <a:rPr lang="en-US" altLang="zh-TW" sz="2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TW" sz="2200" dirty="0">
                <a:solidFill>
                  <a:srgbClr val="0070C0"/>
                </a:solidFill>
                <a:latin typeface="Times New Roman" pitchFamily="18" charset="0"/>
              </a:rPr>
              <a:t>and </a:t>
            </a:r>
            <a:r>
              <a:rPr lang="en-US" altLang="zh-TW" sz="2200" dirty="0" err="1">
                <a:solidFill>
                  <a:srgbClr val="0070C0"/>
                </a:solidFill>
                <a:latin typeface="Times New Roman" pitchFamily="18" charset="0"/>
              </a:rPr>
              <a:t>Risser</a:t>
            </a:r>
            <a:r>
              <a:rPr lang="en-US" altLang="zh-TW" sz="2200" dirty="0">
                <a:solidFill>
                  <a:srgbClr val="0070C0"/>
                </a:solidFill>
                <a:latin typeface="Times New Roman" pitchFamily="18" charset="0"/>
              </a:rPr>
              <a:t>, 2004</a:t>
            </a:r>
            <a:r>
              <a:rPr lang="en-US" altLang="zh-TW" sz="2200" dirty="0" smtClean="0">
                <a:solidFill>
                  <a:srgbClr val="0070C0"/>
                </a:solidFill>
                <a:latin typeface="Times New Roman" pitchFamily="18" charset="0"/>
              </a:rPr>
              <a:t>)</a:t>
            </a:r>
          </a:p>
          <a:p>
            <a:endParaRPr lang="en-US" altLang="zh-TW" sz="2200" dirty="0">
              <a:solidFill>
                <a:srgbClr val="0070C0"/>
              </a:solidFill>
              <a:latin typeface="Times New Roman" pitchFamily="18" charset="0"/>
            </a:endParaRPr>
          </a:p>
          <a:p>
            <a:r>
              <a:rPr lang="en-US" altLang="zh-TW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</a:rPr>
              <a:t>If the user’s attention is </a:t>
            </a:r>
            <a:r>
              <a:rPr lang="en-US" altLang="zh-TW" dirty="0" err="1">
                <a:latin typeface="Times New Roman" pitchFamily="18" charset="0"/>
              </a:rPr>
              <a:t>focussed</a:t>
            </a:r>
            <a:r>
              <a:rPr lang="en-US" altLang="zh-TW" dirty="0">
                <a:latin typeface="Times New Roman" pitchFamily="18" charset="0"/>
              </a:rPr>
              <a:t> on the HMD imagery</a:t>
            </a:r>
            <a:r>
              <a:rPr lang="en-US" altLang="zh-TW" dirty="0" smtClean="0">
                <a:latin typeface="Times New Roman" pitchFamily="18" charset="0"/>
              </a:rPr>
              <a:t>, they </a:t>
            </a:r>
            <a:r>
              <a:rPr lang="en-US" altLang="zh-TW" dirty="0">
                <a:latin typeface="Times New Roman" pitchFamily="18" charset="0"/>
              </a:rPr>
              <a:t>may miss an event occurring in the outside world</a:t>
            </a:r>
            <a:r>
              <a:rPr lang="en-US" altLang="zh-TW" dirty="0" smtClean="0">
                <a:latin typeface="Times New Roman" pitchFamily="18" charset="0"/>
              </a:rPr>
              <a:t>.</a:t>
            </a:r>
            <a:br>
              <a:rPr lang="en-US" altLang="zh-TW" dirty="0" smtClean="0">
                <a:latin typeface="Times New Roman" pitchFamily="18" charset="0"/>
              </a:rPr>
            </a:br>
            <a:r>
              <a:rPr lang="en-US" altLang="zh-TW" sz="2200" dirty="0">
                <a:solidFill>
                  <a:srgbClr val="0070C0"/>
                </a:solidFill>
                <a:latin typeface="Times New Roman" pitchFamily="18" charset="0"/>
              </a:rPr>
              <a:t> (Mack and Rock, 1998)</a:t>
            </a:r>
          </a:p>
          <a:p>
            <a:endParaRPr lang="zh-TW" altLang="en-US" sz="2200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8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" t="50000" r="-674" b="1114"/>
          <a:stretch/>
        </p:blipFill>
        <p:spPr bwMode="auto">
          <a:xfrm>
            <a:off x="611560" y="3529579"/>
            <a:ext cx="4594501" cy="290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Equipment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Google Glass (software </a:t>
            </a:r>
            <a:r>
              <a:rPr lang="en-US" altLang="zh-TW" dirty="0"/>
              <a:t>version XE 22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r>
              <a:rPr lang="en-US" altLang="zh-TW" dirty="0"/>
              <a:t>Motorola Moto </a:t>
            </a:r>
            <a:r>
              <a:rPr lang="en-US" altLang="zh-TW" dirty="0" smtClean="0"/>
              <a:t>G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Display: Three 46”LED </a:t>
            </a:r>
            <a:r>
              <a:rPr lang="en-US" altLang="zh-TW" dirty="0"/>
              <a:t>LCD </a:t>
            </a:r>
            <a:r>
              <a:rPr lang="en-US" altLang="zh-TW" dirty="0" smtClean="0"/>
              <a:t>screens</a:t>
            </a:r>
            <a:endParaRPr lang="en-US" altLang="zh-TW" dirty="0"/>
          </a:p>
        </p:txBody>
      </p:sp>
      <p:pic>
        <p:nvPicPr>
          <p:cNvPr id="3074" name="Picture 2" descr="http://cdn.ndtv.com/tech/new_moto_g_blac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t="6506" r="18223" b="8956"/>
          <a:stretch/>
        </p:blipFill>
        <p:spPr bwMode="auto">
          <a:xfrm>
            <a:off x="5508104" y="3359770"/>
            <a:ext cx="341040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70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 - Participants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20</a:t>
            </a:r>
            <a:r>
              <a:rPr lang="zh-TW" altLang="en-US" dirty="0" smtClean="0"/>
              <a:t>位擁有駕照的司機</a:t>
            </a:r>
            <a:r>
              <a:rPr lang="en-US" altLang="zh-TW" dirty="0" smtClean="0"/>
              <a:t>(</a:t>
            </a:r>
            <a:r>
              <a:rPr lang="zh-TW" altLang="en-US" dirty="0" smtClean="0"/>
              <a:t>男性</a:t>
            </a:r>
            <a:r>
              <a:rPr lang="en-US" altLang="zh-TW" dirty="0" smtClean="0"/>
              <a:t>:16</a:t>
            </a:r>
            <a:r>
              <a:rPr lang="zh-TW" altLang="en-US" dirty="0" smtClean="0"/>
              <a:t>位 女性</a:t>
            </a:r>
            <a:r>
              <a:rPr lang="en-US" altLang="zh-TW" dirty="0" smtClean="0"/>
              <a:t>:4</a:t>
            </a:r>
            <a:r>
              <a:rPr lang="zh-TW" altLang="en-US" dirty="0" smtClean="0"/>
              <a:t>位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，需有正常視力。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受測者需有閱讀簡訊的習慣，且曾經在開車中發送簡訊的經驗，雖然此為非法的行為。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74061"/>
            <a:ext cx="8047037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0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29"/>
          <a:stretch/>
        </p:blipFill>
        <p:spPr bwMode="auto">
          <a:xfrm>
            <a:off x="481555" y="3645024"/>
            <a:ext cx="4594501" cy="275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 - </a:t>
            </a:r>
            <a:r>
              <a:rPr lang="en-US" altLang="zh-TW" dirty="0" smtClean="0"/>
              <a:t>Driving </a:t>
            </a:r>
            <a:r>
              <a:rPr lang="en-US" altLang="zh-TW" dirty="0"/>
              <a:t>simulation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利用車道變化測試</a:t>
            </a:r>
            <a:r>
              <a:rPr lang="en-US" altLang="zh-TW" dirty="0"/>
              <a:t>(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Lane Change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Test, LCT</a:t>
            </a:r>
            <a:r>
              <a:rPr lang="en-US" altLang="zh-TW" dirty="0" smtClean="0"/>
              <a:t>)</a:t>
            </a:r>
            <a:r>
              <a:rPr lang="zh-TW" altLang="en-US" dirty="0" smtClean="0"/>
              <a:t>來量測駕駛表現。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此一道路為三線道長度為</a:t>
            </a:r>
            <a:r>
              <a:rPr lang="en-US" altLang="zh-TW" dirty="0" smtClean="0"/>
              <a:t>3000</a:t>
            </a:r>
            <a:r>
              <a:rPr lang="zh-TW" altLang="en-US" dirty="0" smtClean="0"/>
              <a:t>公尺，車道上無任何車輛。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受測</a:t>
            </a:r>
            <a:r>
              <a:rPr lang="zh-TW" altLang="en-US" dirty="0" smtClean="0"/>
              <a:t>者行駛速度被要求限制在</a:t>
            </a:r>
            <a:r>
              <a:rPr lang="en-US" altLang="zh-TW" dirty="0"/>
              <a:t>60</a:t>
            </a:r>
            <a:r>
              <a:rPr lang="zh-TW" altLang="en-US" dirty="0"/>
              <a:t>公里</a:t>
            </a:r>
            <a:r>
              <a:rPr lang="en-US" altLang="zh-TW" dirty="0"/>
              <a:t>/</a:t>
            </a:r>
            <a:r>
              <a:rPr lang="zh-TW" altLang="en-US" dirty="0" smtClean="0"/>
              <a:t>小時。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004048" y="5703639"/>
            <a:ext cx="4190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LCT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駕駛場景之變換車道標誌</a:t>
            </a:r>
          </a:p>
        </p:txBody>
      </p:sp>
    </p:spTree>
    <p:extLst>
      <p:ext uri="{BB962C8B-B14F-4D97-AF65-F5344CB8AC3E}">
        <p14:creationId xmlns:p14="http://schemas.microsoft.com/office/powerpoint/2010/main" val="23858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7992" y="-171400"/>
            <a:ext cx="8780512" cy="1143000"/>
          </a:xfrm>
        </p:spPr>
        <p:txBody>
          <a:bodyPr>
            <a:noAutofit/>
          </a:bodyPr>
          <a:lstStyle/>
          <a:p>
            <a:r>
              <a:rPr lang="en-US" altLang="zh-TW" sz="3600" dirty="0"/>
              <a:t>Method - Subjective workload questionnaire</a:t>
            </a:r>
            <a:endParaRPr lang="zh-TW" altLang="en-US" sz="36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8928992" cy="5688632"/>
          </a:xfrm>
        </p:spPr>
        <p:txBody>
          <a:bodyPr/>
          <a:lstStyle/>
          <a:p>
            <a:r>
              <a:rPr lang="zh-TW" altLang="en-US" dirty="0" smtClean="0"/>
              <a:t>使用</a:t>
            </a:r>
            <a:r>
              <a:rPr lang="en-US" altLang="zh-TW" dirty="0" smtClean="0"/>
              <a:t>NASA–Raw </a:t>
            </a:r>
            <a:r>
              <a:rPr lang="en-US" altLang="zh-TW" dirty="0"/>
              <a:t>Task Load Index (NASA-RTLX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以</a:t>
            </a:r>
            <a:r>
              <a:rPr lang="en-US" altLang="zh-TW" dirty="0" smtClean="0"/>
              <a:t>0-20</a:t>
            </a:r>
            <a:r>
              <a:rPr lang="zh-TW" altLang="en-US" dirty="0" smtClean="0"/>
              <a:t>分來測量主觀負荷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填寫時機</a:t>
            </a:r>
            <a:r>
              <a:rPr lang="en-US" altLang="zh-TW" dirty="0" smtClean="0"/>
              <a:t>:</a:t>
            </a:r>
            <a:r>
              <a:rPr lang="zh-TW" altLang="en-US" b="1" dirty="0" smtClean="0"/>
              <a:t>專心開車後</a:t>
            </a:r>
            <a:r>
              <a:rPr lang="zh-TW" altLang="en-US" dirty="0"/>
              <a:t>和</a:t>
            </a:r>
            <a:r>
              <a:rPr lang="zh-TW" altLang="en-US" b="1" dirty="0" smtClean="0"/>
              <a:t>閱讀與開車並行後</a:t>
            </a:r>
            <a:endParaRPr lang="en-US" altLang="zh-TW" b="1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此量表主要測量</a:t>
            </a:r>
            <a:r>
              <a:rPr lang="en-US" altLang="zh-TW" dirty="0" smtClean="0"/>
              <a:t>6</a:t>
            </a:r>
            <a:r>
              <a:rPr lang="zh-TW" altLang="en-US" dirty="0" smtClean="0"/>
              <a:t>個面向，分別為</a:t>
            </a:r>
            <a:r>
              <a:rPr lang="en-US" altLang="zh-TW" dirty="0" smtClean="0"/>
              <a:t>:</a:t>
            </a:r>
          </a:p>
          <a:p>
            <a:pPr marL="777240" lvl="1" indent="-457200">
              <a:buFont typeface="+mj-lt"/>
              <a:buAutoNum type="arabicPeriod"/>
            </a:pPr>
            <a:r>
              <a:rPr lang="zh-TW" altLang="en-US" dirty="0" smtClean="0"/>
              <a:t>心理面 </a:t>
            </a:r>
            <a:r>
              <a:rPr lang="en-US" altLang="zh-TW" dirty="0" smtClean="0"/>
              <a:t>(Mental)</a:t>
            </a:r>
          </a:p>
          <a:p>
            <a:pPr marL="777240" lvl="1" indent="-457200">
              <a:buFont typeface="+mj-lt"/>
              <a:buAutoNum type="arabicPeriod"/>
            </a:pPr>
            <a:r>
              <a:rPr lang="zh-TW" altLang="en-US" dirty="0" smtClean="0"/>
              <a:t>生理面 </a:t>
            </a:r>
            <a:r>
              <a:rPr lang="en-US" altLang="zh-TW" dirty="0" smtClean="0"/>
              <a:t>(Physical)</a:t>
            </a:r>
          </a:p>
          <a:p>
            <a:pPr marL="777240" lvl="1" indent="-457200">
              <a:buFont typeface="+mj-lt"/>
              <a:buAutoNum type="arabicPeriod"/>
            </a:pPr>
            <a:r>
              <a:rPr lang="zh-TW" altLang="en-US" dirty="0" smtClean="0"/>
              <a:t>時間   </a:t>
            </a:r>
            <a:r>
              <a:rPr lang="en-US" altLang="zh-TW" dirty="0" smtClean="0"/>
              <a:t>(Time demand)</a:t>
            </a:r>
          </a:p>
          <a:p>
            <a:pPr marL="777240" lvl="1" indent="-457200">
              <a:buFont typeface="+mj-lt"/>
              <a:buAutoNum type="arabicPeriod"/>
            </a:pPr>
            <a:r>
              <a:rPr lang="zh-TW" altLang="en-US" dirty="0" smtClean="0"/>
              <a:t>表現   </a:t>
            </a:r>
            <a:r>
              <a:rPr lang="en-US" altLang="zh-TW" dirty="0" smtClean="0"/>
              <a:t>(Performance)</a:t>
            </a:r>
          </a:p>
          <a:p>
            <a:pPr marL="777240" lvl="1" indent="-457200">
              <a:buFont typeface="+mj-lt"/>
              <a:buAutoNum type="arabicPeriod"/>
            </a:pPr>
            <a:r>
              <a:rPr lang="zh-TW" altLang="en-US" dirty="0" smtClean="0"/>
              <a:t>努力   </a:t>
            </a:r>
            <a:r>
              <a:rPr lang="en-US" altLang="zh-TW" dirty="0" smtClean="0"/>
              <a:t>(Effort)</a:t>
            </a:r>
          </a:p>
          <a:p>
            <a:pPr marL="777240" lvl="1" indent="-457200">
              <a:buFont typeface="+mj-lt"/>
              <a:buAutoNum type="arabicPeriod"/>
            </a:pPr>
            <a:r>
              <a:rPr lang="zh-TW" altLang="en-US" dirty="0" smtClean="0"/>
              <a:t>挫折   </a:t>
            </a:r>
            <a:r>
              <a:rPr lang="en-US" altLang="zh-TW" dirty="0" smtClean="0"/>
              <a:t>(Frustration level)</a:t>
            </a:r>
          </a:p>
          <a:p>
            <a:pPr marL="502920" indent="-45720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29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-378296"/>
            <a:ext cx="7772400" cy="1143000"/>
          </a:xfrm>
        </p:spPr>
        <p:txBody>
          <a:bodyPr/>
          <a:lstStyle/>
          <a:p>
            <a:r>
              <a:rPr lang="en-US" altLang="zh-TW" dirty="0"/>
              <a:t>Procedure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928992" cy="597666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實驗前先進行學習如何操作各項設備，並試著閱讀訊息內容。</a:t>
            </a:r>
            <a:endParaRPr lang="en-US" altLang="zh-TW" dirty="0" smtClean="0"/>
          </a:p>
          <a:p>
            <a:r>
              <a:rPr lang="zh-TW" altLang="en-US" dirty="0"/>
              <a:t>訊息</a:t>
            </a:r>
            <a:r>
              <a:rPr lang="zh-TW" altLang="en-US" dirty="0" smtClean="0"/>
              <a:t>為</a:t>
            </a:r>
            <a:r>
              <a:rPr lang="en-US" altLang="zh-TW" dirty="0" smtClean="0"/>
              <a:t>300</a:t>
            </a:r>
            <a:r>
              <a:rPr lang="zh-TW" altLang="en-US" dirty="0" smtClean="0"/>
              <a:t>字，取自於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1800" i="1" dirty="0" smtClean="0"/>
              <a:t>(</a:t>
            </a:r>
            <a:r>
              <a:rPr lang="en-US" altLang="zh-TW" sz="1800" i="1" dirty="0">
                <a:latin typeface="Times New Roman" pitchFamily="18" charset="0"/>
                <a:cs typeface="Times New Roman" pitchFamily="18" charset="0"/>
              </a:rPr>
              <a:t>Victorian ‘Road to Solo Driving Part 4 rules and </a:t>
            </a:r>
            <a:r>
              <a:rPr lang="en-US" altLang="zh-TW" sz="1800" i="1" dirty="0" smtClean="0">
                <a:latin typeface="Times New Roman" pitchFamily="18" charset="0"/>
                <a:cs typeface="Times New Roman" pitchFamily="18" charset="0"/>
              </a:rPr>
              <a:t>Responsibilities</a:t>
            </a:r>
            <a:r>
              <a:rPr lang="en-US" altLang="zh-TW" sz="1800" i="1" dirty="0" smtClean="0"/>
              <a:t>’)</a:t>
            </a:r>
            <a:endParaRPr lang="en-US" altLang="zh-TW" sz="1800" i="1" dirty="0"/>
          </a:p>
          <a:p>
            <a:endParaRPr lang="en-US" altLang="zh-TW" dirty="0" smtClean="0"/>
          </a:p>
          <a:p>
            <a:r>
              <a:rPr lang="zh-TW" altLang="en-US" dirty="0" smtClean="0"/>
              <a:t>實驗共</a:t>
            </a:r>
            <a:r>
              <a:rPr lang="zh-TW" altLang="en-US" dirty="0" smtClean="0"/>
              <a:t>分為</a:t>
            </a:r>
            <a:r>
              <a:rPr lang="en-US" altLang="zh-TW" dirty="0" smtClean="0"/>
              <a:t>4</a:t>
            </a:r>
            <a:r>
              <a:rPr lang="zh-TW" altLang="en-US" dirty="0" smtClean="0"/>
              <a:t>種</a:t>
            </a:r>
            <a:r>
              <a:rPr lang="zh-TW" altLang="en-US" dirty="0" smtClean="0"/>
              <a:t>項目，分別為</a:t>
            </a:r>
            <a:r>
              <a:rPr lang="en-US" altLang="zh-TW" dirty="0" smtClean="0"/>
              <a:t>:</a:t>
            </a:r>
          </a:p>
          <a:p>
            <a:pPr marL="731520" lvl="1" indent="-457200">
              <a:buFont typeface="+mj-lt"/>
              <a:buAutoNum type="arabicPeriod"/>
            </a:pPr>
            <a:r>
              <a:rPr lang="zh-TW" altLang="en-US" dirty="0" smtClean="0"/>
              <a:t>專心開車</a:t>
            </a:r>
            <a:endParaRPr lang="en-US" altLang="zh-TW" dirty="0" smtClean="0"/>
          </a:p>
          <a:p>
            <a:pPr marL="731520" lvl="1" indent="-457200">
              <a:buFont typeface="+mj-lt"/>
              <a:buAutoNum type="arabicPeriod"/>
            </a:pPr>
            <a:r>
              <a:rPr lang="zh-TW" altLang="en-US" dirty="0"/>
              <a:t>配</a:t>
            </a:r>
            <a:r>
              <a:rPr lang="zh-TW" altLang="en-US" dirty="0" smtClean="0"/>
              <a:t>戴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Google Glass </a:t>
            </a:r>
            <a:r>
              <a:rPr lang="zh-TW" altLang="en-US" dirty="0" smtClean="0"/>
              <a:t>沒閱讀</a:t>
            </a:r>
            <a:endParaRPr lang="en-US" altLang="zh-TW" dirty="0" smtClean="0"/>
          </a:p>
          <a:p>
            <a:pPr marL="731520" lvl="1" indent="-457200">
              <a:buFont typeface="+mj-lt"/>
              <a:buAutoNum type="arabicPeriod"/>
            </a:pPr>
            <a:r>
              <a:rPr lang="zh-TW" altLang="en-US" dirty="0" smtClean="0"/>
              <a:t>使用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Google Glass </a:t>
            </a:r>
            <a:r>
              <a:rPr lang="zh-TW" altLang="en-US" dirty="0" smtClean="0"/>
              <a:t>閱讀</a:t>
            </a:r>
            <a:endParaRPr lang="en-US" altLang="zh-TW" dirty="0" smtClean="0"/>
          </a:p>
          <a:p>
            <a:pPr marL="731520" lvl="1" indent="-457200">
              <a:buFont typeface="+mj-lt"/>
              <a:buAutoNum type="arabicPeriod"/>
            </a:pPr>
            <a:r>
              <a:rPr lang="zh-TW" altLang="en-US" dirty="0" smtClean="0"/>
              <a:t>使用智慧型手機閱讀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使用錄音機錄下受測者閱讀內容，幫助統計錯誤數量與類型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完成</a:t>
            </a:r>
            <a:r>
              <a:rPr lang="en-US" altLang="zh-TW" dirty="0" smtClean="0"/>
              <a:t>LCT</a:t>
            </a:r>
            <a:r>
              <a:rPr lang="zh-TW" altLang="en-US" dirty="0" smtClean="0"/>
              <a:t>測試後，填寫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NASA-RTLX</a:t>
            </a:r>
            <a:r>
              <a:rPr lang="zh-TW" altLang="en-US" dirty="0"/>
              <a:t>測量主觀負荷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731520" lvl="1" indent="-457200">
              <a:buFont typeface="+mj-lt"/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7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觀察橫向偏移量，配戴</a:t>
            </a:r>
            <a:r>
              <a:rPr lang="en-US" altLang="zh-TW" dirty="0"/>
              <a:t>Google Glass </a:t>
            </a:r>
            <a:r>
              <a:rPr lang="zh-TW" altLang="en-US" dirty="0" smtClean="0"/>
              <a:t>駕駛表現較差</a:t>
            </a:r>
            <a:endParaRPr lang="en-US" altLang="zh-TW" dirty="0" smtClean="0"/>
          </a:p>
          <a:p>
            <a:r>
              <a:rPr lang="zh-TW" altLang="en-US" dirty="0"/>
              <a:t>觀察</a:t>
            </a:r>
            <a:r>
              <a:rPr lang="zh-TW" altLang="en-US" dirty="0" smtClean="0"/>
              <a:t>變換車道表現</a:t>
            </a:r>
            <a:r>
              <a:rPr lang="zh-TW" altLang="en-US" dirty="0"/>
              <a:t>，配戴</a:t>
            </a:r>
            <a:r>
              <a:rPr lang="en-US" altLang="zh-TW" dirty="0"/>
              <a:t>Google </a:t>
            </a:r>
            <a:r>
              <a:rPr lang="en-US" altLang="zh-TW" dirty="0" smtClean="0"/>
              <a:t>Glass</a:t>
            </a:r>
            <a:r>
              <a:rPr lang="zh-TW" altLang="en-US" dirty="0" smtClean="0"/>
              <a:t> 駕駛表現</a:t>
            </a:r>
            <a:r>
              <a:rPr lang="zh-TW" altLang="en-US" dirty="0"/>
              <a:t>較</a:t>
            </a:r>
            <a:r>
              <a:rPr lang="zh-TW" altLang="en-US" dirty="0" smtClean="0"/>
              <a:t>差</a:t>
            </a:r>
            <a:endParaRPr lang="en-US" altLang="zh-TW" dirty="0" smtClean="0"/>
          </a:p>
          <a:p>
            <a:r>
              <a:rPr lang="zh-TW" altLang="en-US" dirty="0" smtClean="0"/>
              <a:t>觀察心智負荷的結果得知</a:t>
            </a:r>
            <a:r>
              <a:rPr lang="zh-TW" altLang="en-US" b="1" dirty="0" smtClean="0"/>
              <a:t>有顯著的差異</a:t>
            </a:r>
            <a:endParaRPr lang="en-US" altLang="zh-TW" b="1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86845"/>
            <a:ext cx="6463804" cy="376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86846"/>
            <a:ext cx="7416824" cy="383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13" y="2517738"/>
            <a:ext cx="7630814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5707212" y="5654836"/>
            <a:ext cx="1944216" cy="3536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31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當受測者開車時使用兩設備來讀取文字</a:t>
            </a:r>
            <a:r>
              <a:rPr lang="zh-TW" altLang="en-US" dirty="0"/>
              <a:t>容易</a:t>
            </a:r>
            <a:r>
              <a:rPr lang="zh-TW" altLang="en-US" dirty="0" smtClean="0"/>
              <a:t>出錯。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在</a:t>
            </a:r>
            <a:r>
              <a:rPr lang="zh-TW" altLang="en-US" dirty="0" smtClean="0"/>
              <a:t>一般的情形下</a:t>
            </a:r>
            <a:r>
              <a:rPr lang="zh-TW" altLang="en-US" dirty="0"/>
              <a:t>利用智慧型</a:t>
            </a:r>
            <a:r>
              <a:rPr lang="zh-TW" altLang="en-US" dirty="0" smtClean="0"/>
              <a:t>手機閱讀文字比使用</a:t>
            </a:r>
            <a:r>
              <a:rPr lang="en-US" altLang="zh-TW" dirty="0"/>
              <a:t>Google Glass</a:t>
            </a:r>
            <a:r>
              <a:rPr lang="zh-TW" altLang="en-US" dirty="0" smtClean="0"/>
              <a:t>來的容易。</a:t>
            </a:r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36" y="3573016"/>
            <a:ext cx="8268796" cy="23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6732240" y="5301272"/>
            <a:ext cx="1944216" cy="57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563888" y="4675633"/>
            <a:ext cx="1944216" cy="625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334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3058</TotalTime>
  <Words>422</Words>
  <Application>Microsoft Office PowerPoint</Application>
  <PresentationFormat>如螢幕大小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公正</vt:lpstr>
      <vt:lpstr>In the eye of the beholder:  A simulator study of the impact of Google Glass on driving performance</vt:lpstr>
      <vt:lpstr>Introduction</vt:lpstr>
      <vt:lpstr>Equipment</vt:lpstr>
      <vt:lpstr>Method - Participants</vt:lpstr>
      <vt:lpstr>Method - Driving simulation</vt:lpstr>
      <vt:lpstr>Method - Subjective workload questionnaire</vt:lpstr>
      <vt:lpstr>Procedure</vt:lpstr>
      <vt:lpstr>Result</vt:lpstr>
      <vt:lpstr>Result</vt:lpstr>
      <vt:lpstr>Conclusion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methodology to design an ergonomic  and sustainable order picking system  using motion capturing systems</dc:title>
  <dc:creator>user</dc:creator>
  <cp:lastModifiedBy>user</cp:lastModifiedBy>
  <cp:revision>167</cp:revision>
  <dcterms:created xsi:type="dcterms:W3CDTF">2015-10-12T05:18:03Z</dcterms:created>
  <dcterms:modified xsi:type="dcterms:W3CDTF">2015-12-10T02:02:31Z</dcterms:modified>
</cp:coreProperties>
</file>